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5" r:id="rId7"/>
    <p:sldId id="304" r:id="rId8"/>
    <p:sldId id="303" r:id="rId9"/>
    <p:sldId id="266" r:id="rId10"/>
    <p:sldId id="262" r:id="rId11"/>
    <p:sldId id="294" r:id="rId12"/>
    <p:sldId id="295" r:id="rId13"/>
    <p:sldId id="296" r:id="rId14"/>
    <p:sldId id="297" r:id="rId15"/>
    <p:sldId id="298" r:id="rId16"/>
    <p:sldId id="267" r:id="rId17"/>
    <p:sldId id="299" r:id="rId18"/>
  </p:sldIdLst>
  <p:sldSz cx="9144000" cy="6858000" type="screen4x3"/>
  <p:notesSz cx="6858000" cy="9144000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80604020202020204" charset="0"/>
        <a:ea typeface="宋体" panose="02010600030101010101" pitchFamily="2" charset="-122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80604020202020204" charset="0"/>
        <a:ea typeface="宋体" panose="02010600030101010101" pitchFamily="2" charset="-122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80604020202020204" charset="0"/>
        <a:ea typeface="宋体" panose="02010600030101010101" pitchFamily="2" charset="-122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80604020202020204" charset="0"/>
        <a:ea typeface="宋体" panose="02010600030101010101" pitchFamily="2" charset="-122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80604020202020204" charset="0"/>
        <a:ea typeface="宋体" panose="02010600030101010101" pitchFamily="2" charset="-122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80604020202020204" charset="0"/>
        <a:ea typeface="宋体" panose="02010600030101010101" pitchFamily="2" charset="-122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80604020202020204" charset="0"/>
        <a:ea typeface="宋体" panose="02010600030101010101" pitchFamily="2" charset="-122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80604020202020204" charset="0"/>
        <a:ea typeface="宋体" panose="02010600030101010101" pitchFamily="2" charset="-122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80604020202020204" charset="0"/>
        <a:ea typeface="宋体" panose="02010600030101010101" pitchFamily="2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ä¸­åº¦æ ·å¼ 3 - å¼ºè°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88"/>
        <p:guide pos="2954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jpe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3429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strike="noStrike" noProof="1"/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strike="noStrike" noProof="1">
                <a:latin typeface="Arial" panose="02080604020202020204" charset="0"/>
                <a:ea typeface="宋体" panose="02010600030101010101" pitchFamily="2" charset="-122"/>
                <a:cs typeface="+mn-ea"/>
              </a:rPr>
            </a:fld>
            <a:endParaRPr lang="zh-CN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GIF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9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050" name="组合 8"/>
          <p:cNvGrpSpPr/>
          <p:nvPr/>
        </p:nvGrpSpPr>
        <p:grpSpPr>
          <a:xfrm>
            <a:off x="998538" y="1804988"/>
            <a:ext cx="2894012" cy="2898775"/>
            <a:chOff x="1572" y="2842"/>
            <a:chExt cx="4558" cy="4566"/>
          </a:xfrm>
        </p:grpSpPr>
        <p:sp>
          <p:nvSpPr>
            <p:cNvPr id="3" name="椭圆 2"/>
            <p:cNvSpPr/>
            <p:nvPr/>
          </p:nvSpPr>
          <p:spPr>
            <a:xfrm>
              <a:off x="1572" y="2842"/>
              <a:ext cx="4558" cy="4567"/>
            </a:xfrm>
            <a:prstGeom prst="ellipse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5" name="六边形 4"/>
            <p:cNvSpPr/>
            <p:nvPr/>
          </p:nvSpPr>
          <p:spPr>
            <a:xfrm>
              <a:off x="1685" y="3243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6" name="六边形 5"/>
            <p:cNvSpPr/>
            <p:nvPr/>
          </p:nvSpPr>
          <p:spPr>
            <a:xfrm rot="5400000">
              <a:off x="1657" y="3215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2054" name="文本框 6"/>
          <p:cNvSpPr txBox="1"/>
          <p:nvPr/>
        </p:nvSpPr>
        <p:spPr>
          <a:xfrm>
            <a:off x="3827145" y="2429510"/>
            <a:ext cx="5471160" cy="21164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r"/>
            <a:r>
              <a:rPr lang="en-US" altLang="zh-CN" sz="2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3B</a:t>
            </a:r>
            <a:r>
              <a:rPr lang="zh-CN" altLang="en-US" sz="2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组</a:t>
            </a:r>
            <a:r>
              <a:rPr lang="zh-CN" altLang="en-US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4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企业内部交流</a:t>
            </a:r>
            <a:r>
              <a:rPr lang="en-US" altLang="zh-CN" sz="4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APP </a:t>
            </a:r>
            <a:endParaRPr lang="en-US" altLang="zh-CN" sz="40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r"/>
            <a:r>
              <a:rPr lang="x-none" altLang="zh-CN" sz="4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项目报告</a:t>
            </a:r>
            <a:endParaRPr lang="x-none" altLang="zh-CN" sz="40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r"/>
            <a:endParaRPr lang="zh-CN" altLang="en-US" sz="32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r"/>
            <a:r>
              <a:rPr lang="zh-CN" altLang="en-US" sz="2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成员：廖祥森 陈潢 焦点</a:t>
            </a:r>
            <a:endParaRPr lang="zh-CN" altLang="en-US" sz="20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55" name=" 8"/>
          <p:cNvSpPr/>
          <p:nvPr/>
        </p:nvSpPr>
        <p:spPr>
          <a:xfrm>
            <a:off x="1479550" y="2428875"/>
            <a:ext cx="1884363" cy="140493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pathLst>
              <a:path w="108" h="81">
                <a:moveTo>
                  <a:pt x="3" y="54"/>
                </a:moveTo>
                <a:cubicBezTo>
                  <a:pt x="9" y="51"/>
                  <a:pt x="15" y="49"/>
                  <a:pt x="21" y="47"/>
                </a:cubicBezTo>
                <a:cubicBezTo>
                  <a:pt x="23" y="45"/>
                  <a:pt x="24" y="44"/>
                  <a:pt x="26" y="43"/>
                </a:cubicBezTo>
                <a:cubicBezTo>
                  <a:pt x="35" y="62"/>
                  <a:pt x="35" y="62"/>
                  <a:pt x="35" y="62"/>
                </a:cubicBezTo>
                <a:cubicBezTo>
                  <a:pt x="43" y="43"/>
                  <a:pt x="43" y="43"/>
                  <a:pt x="43" y="43"/>
                </a:cubicBezTo>
                <a:cubicBezTo>
                  <a:pt x="45" y="44"/>
                  <a:pt x="46" y="46"/>
                  <a:pt x="48" y="47"/>
                </a:cubicBezTo>
                <a:cubicBezTo>
                  <a:pt x="60" y="51"/>
                  <a:pt x="60" y="51"/>
                  <a:pt x="60" y="51"/>
                </a:cubicBezTo>
                <a:cubicBezTo>
                  <a:pt x="60" y="51"/>
                  <a:pt x="61" y="50"/>
                  <a:pt x="61" y="50"/>
                </a:cubicBezTo>
                <a:cubicBezTo>
                  <a:pt x="65" y="48"/>
                  <a:pt x="69" y="47"/>
                  <a:pt x="72" y="46"/>
                </a:cubicBezTo>
                <a:cubicBezTo>
                  <a:pt x="75" y="52"/>
                  <a:pt x="79" y="57"/>
                  <a:pt x="84" y="60"/>
                </a:cubicBezTo>
                <a:cubicBezTo>
                  <a:pt x="89" y="57"/>
                  <a:pt x="93" y="52"/>
                  <a:pt x="96" y="46"/>
                </a:cubicBezTo>
                <a:cubicBezTo>
                  <a:pt x="99" y="47"/>
                  <a:pt x="102" y="48"/>
                  <a:pt x="105" y="48"/>
                </a:cubicBezTo>
                <a:cubicBezTo>
                  <a:pt x="108" y="53"/>
                  <a:pt x="108" y="64"/>
                  <a:pt x="108" y="71"/>
                </a:cubicBezTo>
                <a:cubicBezTo>
                  <a:pt x="70" y="71"/>
                  <a:pt x="70" y="71"/>
                  <a:pt x="70" y="71"/>
                </a:cubicBezTo>
                <a:cubicBezTo>
                  <a:pt x="70" y="74"/>
                  <a:pt x="70" y="77"/>
                  <a:pt x="70" y="81"/>
                </a:cubicBezTo>
                <a:cubicBezTo>
                  <a:pt x="47" y="81"/>
                  <a:pt x="24" y="81"/>
                  <a:pt x="0" y="81"/>
                </a:cubicBezTo>
                <a:cubicBezTo>
                  <a:pt x="0" y="68"/>
                  <a:pt x="1" y="58"/>
                  <a:pt x="3" y="54"/>
                </a:cubicBezTo>
                <a:close/>
                <a:moveTo>
                  <a:pt x="74" y="26"/>
                </a:moveTo>
                <a:cubicBezTo>
                  <a:pt x="79" y="27"/>
                  <a:pt x="89" y="26"/>
                  <a:pt x="94" y="24"/>
                </a:cubicBezTo>
                <a:cubicBezTo>
                  <a:pt x="94" y="27"/>
                  <a:pt x="94" y="32"/>
                  <a:pt x="92" y="37"/>
                </a:cubicBezTo>
                <a:cubicBezTo>
                  <a:pt x="91" y="39"/>
                  <a:pt x="90" y="40"/>
                  <a:pt x="89" y="41"/>
                </a:cubicBezTo>
                <a:cubicBezTo>
                  <a:pt x="99" y="42"/>
                  <a:pt x="99" y="42"/>
                  <a:pt x="99" y="42"/>
                </a:cubicBezTo>
                <a:cubicBezTo>
                  <a:pt x="99" y="42"/>
                  <a:pt x="98" y="33"/>
                  <a:pt x="98" y="31"/>
                </a:cubicBezTo>
                <a:cubicBezTo>
                  <a:pt x="102" y="2"/>
                  <a:pt x="65" y="2"/>
                  <a:pt x="69" y="31"/>
                </a:cubicBezTo>
                <a:cubicBezTo>
                  <a:pt x="69" y="33"/>
                  <a:pt x="68" y="42"/>
                  <a:pt x="68" y="42"/>
                </a:cubicBezTo>
                <a:cubicBezTo>
                  <a:pt x="78" y="41"/>
                  <a:pt x="78" y="41"/>
                  <a:pt x="78" y="41"/>
                </a:cubicBezTo>
                <a:cubicBezTo>
                  <a:pt x="77" y="40"/>
                  <a:pt x="76" y="39"/>
                  <a:pt x="75" y="37"/>
                </a:cubicBezTo>
                <a:cubicBezTo>
                  <a:pt x="74" y="33"/>
                  <a:pt x="73" y="29"/>
                  <a:pt x="74" y="26"/>
                </a:cubicBezTo>
                <a:cubicBezTo>
                  <a:pt x="74" y="26"/>
                  <a:pt x="74" y="26"/>
                  <a:pt x="74" y="26"/>
                </a:cubicBezTo>
                <a:close/>
                <a:moveTo>
                  <a:pt x="22" y="30"/>
                </a:moveTo>
                <a:cubicBezTo>
                  <a:pt x="21" y="25"/>
                  <a:pt x="21" y="21"/>
                  <a:pt x="23" y="15"/>
                </a:cubicBezTo>
                <a:cubicBezTo>
                  <a:pt x="29" y="11"/>
                  <a:pt x="37" y="17"/>
                  <a:pt x="47" y="15"/>
                </a:cubicBezTo>
                <a:cubicBezTo>
                  <a:pt x="48" y="20"/>
                  <a:pt x="48" y="24"/>
                  <a:pt x="48" y="31"/>
                </a:cubicBezTo>
                <a:cubicBezTo>
                  <a:pt x="48" y="31"/>
                  <a:pt x="52" y="27"/>
                  <a:pt x="52" y="25"/>
                </a:cubicBezTo>
                <a:cubicBezTo>
                  <a:pt x="53" y="22"/>
                  <a:pt x="52" y="10"/>
                  <a:pt x="50" y="8"/>
                </a:cubicBezTo>
                <a:cubicBezTo>
                  <a:pt x="45" y="0"/>
                  <a:pt x="26" y="0"/>
                  <a:pt x="20" y="6"/>
                </a:cubicBezTo>
                <a:cubicBezTo>
                  <a:pt x="18" y="8"/>
                  <a:pt x="16" y="25"/>
                  <a:pt x="18" y="27"/>
                </a:cubicBezTo>
                <a:cubicBezTo>
                  <a:pt x="20" y="29"/>
                  <a:pt x="22" y="30"/>
                  <a:pt x="22" y="30"/>
                </a:cubicBezTo>
                <a:close/>
              </a:path>
            </a:pathLst>
          </a:custGeom>
          <a:solidFill>
            <a:srgbClr val="F2F2F2"/>
          </a:solidFill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1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2" name="文本框 2"/>
          <p:cNvSpPr txBox="1"/>
          <p:nvPr/>
        </p:nvSpPr>
        <p:spPr>
          <a:xfrm>
            <a:off x="842328" y="1258888"/>
            <a:ext cx="8018462" cy="14820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廖祥森：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app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端的大部分开发工作。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1.app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UI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设计和界面布局；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2.app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端的任务管理，通知等模块的逻辑编写；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3.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使用极光推送实现纯文本的聊天和推送。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0243" name="组合 12"/>
          <p:cNvGrpSpPr/>
          <p:nvPr/>
        </p:nvGrpSpPr>
        <p:grpSpPr>
          <a:xfrm>
            <a:off x="2098675" y="268288"/>
            <a:ext cx="5626100" cy="385125"/>
            <a:chOff x="3306" y="423"/>
            <a:chExt cx="8860" cy="605"/>
          </a:xfrm>
        </p:grpSpPr>
        <p:sp>
          <p:nvSpPr>
            <p:cNvPr id="12" name="弧形 11"/>
            <p:cNvSpPr/>
            <p:nvPr/>
          </p:nvSpPr>
          <p:spPr>
            <a:xfrm flipV="1">
              <a:off x="3306" y="627"/>
              <a:ext cx="1890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4" name="弧形 13"/>
            <p:cNvSpPr/>
            <p:nvPr/>
          </p:nvSpPr>
          <p:spPr>
            <a:xfrm flipH="1" flipV="1">
              <a:off x="9942" y="627"/>
              <a:ext cx="2224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246" name="文本框 3"/>
            <p:cNvSpPr txBox="1"/>
            <p:nvPr/>
          </p:nvSpPr>
          <p:spPr>
            <a:xfrm>
              <a:off x="5477" y="423"/>
              <a:ext cx="4330" cy="60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indent="0"/>
              <a:r>
                <a: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Project Tasks </a:t>
              </a:r>
              <a:r>
                <a: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项目任务</a:t>
              </a:r>
              <a:endPara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1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QQ图片201705260539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0" y="171450"/>
            <a:ext cx="3999865" cy="65144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1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2" name="文本框 2"/>
          <p:cNvSpPr txBox="1"/>
          <p:nvPr/>
        </p:nvSpPr>
        <p:spPr>
          <a:xfrm>
            <a:off x="842328" y="1258888"/>
            <a:ext cx="8018462" cy="12077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焦点：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web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端的大部分任务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1.</a:t>
            </a:r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完成界面的布局和</a:t>
            </a:r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UI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设计；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	2.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完成界面登陆跳转以及各按键视图的设计；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0243" name="组合 12"/>
          <p:cNvGrpSpPr/>
          <p:nvPr/>
        </p:nvGrpSpPr>
        <p:grpSpPr>
          <a:xfrm>
            <a:off x="2098675" y="268288"/>
            <a:ext cx="5626100" cy="385125"/>
            <a:chOff x="3306" y="423"/>
            <a:chExt cx="8860" cy="605"/>
          </a:xfrm>
        </p:grpSpPr>
        <p:sp>
          <p:nvSpPr>
            <p:cNvPr id="12" name="弧形 11"/>
            <p:cNvSpPr/>
            <p:nvPr/>
          </p:nvSpPr>
          <p:spPr>
            <a:xfrm flipV="1">
              <a:off x="3306" y="627"/>
              <a:ext cx="1890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4" name="弧形 13"/>
            <p:cNvSpPr/>
            <p:nvPr/>
          </p:nvSpPr>
          <p:spPr>
            <a:xfrm flipH="1" flipV="1">
              <a:off x="9942" y="627"/>
              <a:ext cx="2224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246" name="文本框 3"/>
            <p:cNvSpPr txBox="1"/>
            <p:nvPr/>
          </p:nvSpPr>
          <p:spPr>
            <a:xfrm>
              <a:off x="5477" y="423"/>
              <a:ext cx="4330" cy="60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indent="0"/>
              <a:r>
                <a: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Project Tasks </a:t>
              </a:r>
              <a:r>
                <a: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项目任务</a:t>
              </a:r>
              <a:endPara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1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1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2" name="文本框 2"/>
          <p:cNvSpPr txBox="1"/>
          <p:nvPr/>
        </p:nvSpPr>
        <p:spPr>
          <a:xfrm>
            <a:off x="842328" y="1258888"/>
            <a:ext cx="8018462" cy="12077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余仁杰：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1.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协助完成极光推送服务的</a:t>
            </a:r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JMessage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使用；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2.web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端</a:t>
            </a:r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AngularJS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的使用（完成部分，还在进行）；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3.activity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流程引擎技术点（未完成）。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0243" name="组合 12"/>
          <p:cNvGrpSpPr/>
          <p:nvPr/>
        </p:nvGrpSpPr>
        <p:grpSpPr>
          <a:xfrm>
            <a:off x="2098675" y="268288"/>
            <a:ext cx="5626100" cy="385125"/>
            <a:chOff x="3306" y="423"/>
            <a:chExt cx="8860" cy="605"/>
          </a:xfrm>
        </p:grpSpPr>
        <p:sp>
          <p:nvSpPr>
            <p:cNvPr id="12" name="弧形 11"/>
            <p:cNvSpPr/>
            <p:nvPr/>
          </p:nvSpPr>
          <p:spPr>
            <a:xfrm flipV="1">
              <a:off x="3306" y="627"/>
              <a:ext cx="1890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4" name="弧形 13"/>
            <p:cNvSpPr/>
            <p:nvPr/>
          </p:nvSpPr>
          <p:spPr>
            <a:xfrm flipH="1" flipV="1">
              <a:off x="9942" y="627"/>
              <a:ext cx="2224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246" name="文本框 3"/>
            <p:cNvSpPr txBox="1"/>
            <p:nvPr/>
          </p:nvSpPr>
          <p:spPr>
            <a:xfrm>
              <a:off x="5477" y="423"/>
              <a:ext cx="4330" cy="60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indent="0"/>
              <a:r>
                <a: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Project Tasks </a:t>
              </a:r>
              <a:r>
                <a: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项目任务</a:t>
              </a:r>
              <a:endPara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5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1266" name="组合 8"/>
          <p:cNvGrpSpPr/>
          <p:nvPr/>
        </p:nvGrpSpPr>
        <p:grpSpPr>
          <a:xfrm>
            <a:off x="3222625" y="1477963"/>
            <a:ext cx="2803525" cy="2730500"/>
            <a:chOff x="1572" y="2842"/>
            <a:chExt cx="4558" cy="4566"/>
          </a:xfrm>
        </p:grpSpPr>
        <p:sp>
          <p:nvSpPr>
            <p:cNvPr id="3" name="椭圆 2"/>
            <p:cNvSpPr/>
            <p:nvPr/>
          </p:nvSpPr>
          <p:spPr>
            <a:xfrm>
              <a:off x="1572" y="2842"/>
              <a:ext cx="4558" cy="4567"/>
            </a:xfrm>
            <a:prstGeom prst="ellipse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5" name="六边形 4"/>
            <p:cNvSpPr/>
            <p:nvPr/>
          </p:nvSpPr>
          <p:spPr>
            <a:xfrm>
              <a:off x="1685" y="3243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6" name="六边形 5"/>
            <p:cNvSpPr/>
            <p:nvPr/>
          </p:nvSpPr>
          <p:spPr>
            <a:xfrm rot="5400000">
              <a:off x="1657" y="3215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11270" name="文本框 14"/>
          <p:cNvSpPr txBox="1"/>
          <p:nvPr/>
        </p:nvSpPr>
        <p:spPr>
          <a:xfrm>
            <a:off x="3941763" y="2306638"/>
            <a:ext cx="1365250" cy="11010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Part4</a:t>
            </a:r>
            <a:endParaRPr lang="en-US" altLang="zh-CN" sz="32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计划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271" name="文本框 3"/>
          <p:cNvSpPr txBox="1"/>
          <p:nvPr/>
        </p:nvSpPr>
        <p:spPr>
          <a:xfrm>
            <a:off x="3578225" y="4625975"/>
            <a:ext cx="4211638" cy="3848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项目的后续计划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89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2290" name="组合 12"/>
          <p:cNvGrpSpPr/>
          <p:nvPr/>
        </p:nvGrpSpPr>
        <p:grpSpPr>
          <a:xfrm>
            <a:off x="2098675" y="268288"/>
            <a:ext cx="5626100" cy="385125"/>
            <a:chOff x="3306" y="423"/>
            <a:chExt cx="8860" cy="605"/>
          </a:xfrm>
        </p:grpSpPr>
        <p:sp>
          <p:nvSpPr>
            <p:cNvPr id="12" name="弧形 11"/>
            <p:cNvSpPr/>
            <p:nvPr/>
          </p:nvSpPr>
          <p:spPr>
            <a:xfrm flipV="1">
              <a:off x="3306" y="627"/>
              <a:ext cx="1890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4" name="弧形 13"/>
            <p:cNvSpPr/>
            <p:nvPr/>
          </p:nvSpPr>
          <p:spPr>
            <a:xfrm flipH="1" flipV="1">
              <a:off x="9942" y="627"/>
              <a:ext cx="2224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2293" name="文本框 3"/>
            <p:cNvSpPr txBox="1"/>
            <p:nvPr/>
          </p:nvSpPr>
          <p:spPr>
            <a:xfrm>
              <a:off x="5197" y="423"/>
              <a:ext cx="4745" cy="60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indent="0"/>
              <a:r>
                <a: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Project Plan </a:t>
              </a:r>
              <a:r>
                <a:rPr lang="zh-CN" altLang="en-US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项目计划</a:t>
              </a:r>
              <a:endPara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 flipV="1">
            <a:off x="525463" y="1557338"/>
            <a:ext cx="1957388" cy="158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5" name="文本框 4"/>
          <p:cNvSpPr txBox="1"/>
          <p:nvPr/>
        </p:nvSpPr>
        <p:spPr>
          <a:xfrm>
            <a:off x="525780" y="1730375"/>
            <a:ext cx="8791575" cy="12077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近期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1.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后端：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2.app	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图片的发送和显示；切换语言功能；个人头像修改；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3.web	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实现与后台的交互；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" name="直接连接符 1"/>
          <p:cNvCxnSpPr/>
          <p:nvPr/>
        </p:nvCxnSpPr>
        <p:spPr>
          <a:xfrm flipV="1">
            <a:off x="508953" y="3980498"/>
            <a:ext cx="1957388" cy="158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4"/>
          <p:cNvSpPr txBox="1"/>
          <p:nvPr/>
        </p:nvSpPr>
        <p:spPr>
          <a:xfrm>
            <a:off x="509270" y="4153535"/>
            <a:ext cx="8791575" cy="12077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较远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1.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每周更新版本，与用户交流；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2.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计划在考试周之前开始进行测试；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3.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在暑期开始一星期内完成最终版本。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73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1079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74" name="组合 8"/>
          <p:cNvGrpSpPr/>
          <p:nvPr/>
        </p:nvGrpSpPr>
        <p:grpSpPr>
          <a:xfrm>
            <a:off x="3743325" y="650240"/>
            <a:ext cx="1838325" cy="1789113"/>
            <a:chOff x="1572" y="2842"/>
            <a:chExt cx="4558" cy="4566"/>
          </a:xfrm>
        </p:grpSpPr>
        <p:sp>
          <p:nvSpPr>
            <p:cNvPr id="3" name="椭圆 2"/>
            <p:cNvSpPr/>
            <p:nvPr/>
          </p:nvSpPr>
          <p:spPr>
            <a:xfrm>
              <a:off x="1572" y="2842"/>
              <a:ext cx="4558" cy="4567"/>
            </a:xfrm>
            <a:prstGeom prst="ellipse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5" name="六边形 4"/>
            <p:cNvSpPr/>
            <p:nvPr/>
          </p:nvSpPr>
          <p:spPr>
            <a:xfrm>
              <a:off x="1685" y="3243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6" name="六边形 5"/>
            <p:cNvSpPr/>
            <p:nvPr/>
          </p:nvSpPr>
          <p:spPr>
            <a:xfrm rot="5400000">
              <a:off x="1657" y="3215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3078" name="文本框 6"/>
          <p:cNvSpPr txBox="1"/>
          <p:nvPr/>
        </p:nvSpPr>
        <p:spPr>
          <a:xfrm>
            <a:off x="4065588" y="1188403"/>
            <a:ext cx="1533525" cy="6778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 sz="3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altLang="en-US" sz="36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弧形 11"/>
          <p:cNvSpPr/>
          <p:nvPr/>
        </p:nvSpPr>
        <p:spPr>
          <a:xfrm flipV="1">
            <a:off x="-920432" y="3257868"/>
            <a:ext cx="2401888" cy="101600"/>
          </a:xfrm>
          <a:prstGeom prst="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4" name="弧形 13"/>
          <p:cNvSpPr/>
          <p:nvPr/>
        </p:nvSpPr>
        <p:spPr>
          <a:xfrm flipH="1" flipV="1">
            <a:off x="8532495" y="3288348"/>
            <a:ext cx="2443163" cy="76200"/>
          </a:xfrm>
          <a:prstGeom prst="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3081" name="文本框 14"/>
          <p:cNvSpPr txBox="1"/>
          <p:nvPr/>
        </p:nvSpPr>
        <p:spPr>
          <a:xfrm>
            <a:off x="1762760" y="2856865"/>
            <a:ext cx="1190625" cy="15557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Part1</a:t>
            </a:r>
            <a:endParaRPr lang="en-US" altLang="zh-CN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x-none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任务及研发过程</a:t>
            </a:r>
            <a:endParaRPr lang="x-none" altLang="zh-CN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82" name="文本框 15"/>
          <p:cNvSpPr txBox="1"/>
          <p:nvPr/>
        </p:nvSpPr>
        <p:spPr>
          <a:xfrm>
            <a:off x="3058795" y="2856865"/>
            <a:ext cx="1365250" cy="8242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Part2</a:t>
            </a:r>
            <a:endParaRPr lang="en-US" altLang="zh-CN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x-none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分工</a:t>
            </a:r>
            <a:endParaRPr lang="x-none" altLang="zh-CN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83" name="文本框 16"/>
          <p:cNvSpPr txBox="1"/>
          <p:nvPr/>
        </p:nvSpPr>
        <p:spPr>
          <a:xfrm>
            <a:off x="4355465" y="2856865"/>
            <a:ext cx="1365250" cy="8242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</a:t>
            </a:r>
            <a:r>
              <a:rPr lang="x-none" altLang="en-US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x-none" altLang="en-US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x-none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进度</a:t>
            </a:r>
            <a:endParaRPr lang="x-none" altLang="zh-CN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84" name="文本框 17"/>
          <p:cNvSpPr txBox="1"/>
          <p:nvPr/>
        </p:nvSpPr>
        <p:spPr>
          <a:xfrm>
            <a:off x="5622925" y="2884805"/>
            <a:ext cx="1365250" cy="15557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</a:t>
            </a:r>
            <a:r>
              <a:rPr lang="x-none" altLang="en-US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x-none" altLang="en-US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x-none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关键技术及辅助工具</a:t>
            </a:r>
            <a:endParaRPr lang="x-none" altLang="zh-CN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7"/>
          <p:cNvSpPr txBox="1"/>
          <p:nvPr/>
        </p:nvSpPr>
        <p:spPr>
          <a:xfrm>
            <a:off x="7089775" y="2853055"/>
            <a:ext cx="1365250" cy="8242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</a:t>
            </a:r>
            <a:r>
              <a:rPr lang="x-none" altLang="en-US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endParaRPr lang="x-none" altLang="en-US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x-none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工作量</a:t>
            </a:r>
            <a:endParaRPr lang="x-none" altLang="zh-CN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14"/>
          <p:cNvSpPr txBox="1"/>
          <p:nvPr/>
        </p:nvSpPr>
        <p:spPr>
          <a:xfrm>
            <a:off x="3636010" y="4797425"/>
            <a:ext cx="1190625" cy="11899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</a:t>
            </a:r>
            <a:r>
              <a:rPr lang="x-none" altLang="en-US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7</a:t>
            </a:r>
            <a:endParaRPr lang="x-none" altLang="en-US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x-none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变更及应对</a:t>
            </a:r>
            <a:endParaRPr lang="x-none" altLang="zh-CN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14"/>
          <p:cNvSpPr txBox="1"/>
          <p:nvPr/>
        </p:nvSpPr>
        <p:spPr>
          <a:xfrm>
            <a:off x="5219065" y="4798060"/>
            <a:ext cx="1190625" cy="11899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</a:t>
            </a:r>
            <a:r>
              <a:rPr lang="x-none" altLang="en-US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endParaRPr lang="x-none" altLang="en-US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x-none" altLang="zh-CN"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项目管理</a:t>
            </a:r>
            <a:endParaRPr lang="x-none" altLang="zh-CN" sz="24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98" name="组合 8"/>
          <p:cNvGrpSpPr/>
          <p:nvPr/>
        </p:nvGrpSpPr>
        <p:grpSpPr>
          <a:xfrm>
            <a:off x="2959735" y="1186180"/>
            <a:ext cx="3328670" cy="3314700"/>
            <a:chOff x="1572" y="2842"/>
            <a:chExt cx="4558" cy="4566"/>
          </a:xfrm>
        </p:grpSpPr>
        <p:sp>
          <p:nvSpPr>
            <p:cNvPr id="3" name="椭圆 2"/>
            <p:cNvSpPr/>
            <p:nvPr/>
          </p:nvSpPr>
          <p:spPr>
            <a:xfrm>
              <a:off x="1572" y="2842"/>
              <a:ext cx="4558" cy="4567"/>
            </a:xfrm>
            <a:prstGeom prst="ellipse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5" name="六边形 4"/>
            <p:cNvSpPr/>
            <p:nvPr/>
          </p:nvSpPr>
          <p:spPr>
            <a:xfrm>
              <a:off x="1685" y="3243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6" name="六边形 5"/>
            <p:cNvSpPr/>
            <p:nvPr/>
          </p:nvSpPr>
          <p:spPr>
            <a:xfrm rot="5400000">
              <a:off x="1657" y="3215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4102" name="文本框 14"/>
          <p:cNvSpPr txBox="1"/>
          <p:nvPr/>
        </p:nvSpPr>
        <p:spPr>
          <a:xfrm>
            <a:off x="3994785" y="1877695"/>
            <a:ext cx="1313180" cy="21659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Part1</a:t>
            </a:r>
            <a:endParaRPr lang="en-US" altLang="zh-CN" sz="32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x-none" altLang="zh-CN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任务及研发过程</a:t>
            </a:r>
            <a:endParaRPr lang="x-none" altLang="zh-CN" sz="24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107950" y="-2730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弧形 11"/>
          <p:cNvSpPr/>
          <p:nvPr/>
        </p:nvSpPr>
        <p:spPr>
          <a:xfrm flipV="1">
            <a:off x="1524635" y="398463"/>
            <a:ext cx="1200150" cy="76200"/>
          </a:xfrm>
          <a:prstGeom prst="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4" name="弧形 13"/>
          <p:cNvSpPr/>
          <p:nvPr/>
        </p:nvSpPr>
        <p:spPr>
          <a:xfrm flipH="1" flipV="1">
            <a:off x="6959283" y="398463"/>
            <a:ext cx="1411288" cy="76200"/>
          </a:xfrm>
          <a:prstGeom prst="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5129" name="文本框 3"/>
          <p:cNvSpPr txBox="1"/>
          <p:nvPr/>
        </p:nvSpPr>
        <p:spPr>
          <a:xfrm>
            <a:off x="2673985" y="268605"/>
            <a:ext cx="4241165" cy="402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x-none" sz="20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企业内部沟通交流APP&amp;WEB</a:t>
            </a:r>
            <a:endParaRPr lang="x-none" altLang="en-US" sz="20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7" name="表格 6"/>
          <p:cNvGraphicFramePr/>
          <p:nvPr/>
        </p:nvGraphicFramePr>
        <p:xfrm>
          <a:off x="899795" y="981075"/>
          <a:ext cx="8089265" cy="559308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775335"/>
                <a:gridCol w="1981200"/>
                <a:gridCol w="3826510"/>
                <a:gridCol w="1506220"/>
              </a:tblGrid>
              <a:tr h="428625"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功能名称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功能说明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备注</a:t>
                      </a:r>
                      <a:endParaRPr lang="x-none"/>
                    </a:p>
                  </a:txBody>
                  <a:tcPr/>
                </a:tc>
              </a:tr>
              <a:tr h="563880"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WEB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组织结构管理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定义企业树形结构，添加、删除及修改部门信息，修改部门部长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仅限管理员</a:t>
                      </a:r>
                      <a:endParaRPr lang="x-none"/>
                    </a:p>
                  </a:txBody>
                  <a:tcPr/>
                </a:tc>
              </a:tr>
              <a:tr h="563880"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WEB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用户管理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添加、删除、修改人员信息；禁用或激活人员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 sz="1800">
                          <a:sym typeface="+mn-ea"/>
                        </a:rPr>
                        <a:t>仅限管理员</a:t>
                      </a:r>
                      <a:endParaRPr lang="x-none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</a:p>
                  </a:txBody>
                  <a:tcPr/>
                </a:tc>
              </a:tr>
              <a:tr h="564515"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WEB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任务管理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添加符合格式要求的Activiti流程定义文件并部署相应流程，修改流程名，删除已部署流程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 sz="1800">
                          <a:sym typeface="+mn-ea"/>
                        </a:rPr>
                        <a:t>仅限管理员</a:t>
                      </a:r>
                      <a:endParaRPr lang="x-none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</a:p>
                  </a:txBody>
                  <a:tcPr/>
                </a:tc>
              </a:tr>
              <a:tr h="563880"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WEB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发布通知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发布MarkDown格式的通知，查看已经发布的通知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部长或者管理员</a:t>
                      </a:r>
                      <a:endParaRPr lang="x-none"/>
                    </a:p>
                  </a:txBody>
                  <a:tcPr/>
                </a:tc>
              </a:tr>
              <a:tr h="563880"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APP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聊天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和企业内任意成员进行私聊，部长可开启子部门所组成的群聊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所有成员</a:t>
                      </a:r>
                      <a:endParaRPr lang="x-none"/>
                    </a:p>
                  </a:txBody>
                  <a:tcPr/>
                </a:tc>
              </a:tr>
              <a:tr h="563880"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APP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 sz="1800">
                          <a:sym typeface="+mn-ea"/>
                        </a:rPr>
                        <a:t>任务处理</a:t>
                      </a: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开启已部署的任务，处理任务，查看已经结束的任务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所有成员</a:t>
                      </a:r>
                      <a:endParaRPr lang="x-none"/>
                    </a:p>
                  </a:txBody>
                  <a:tcPr/>
                </a:tc>
              </a:tr>
              <a:tr h="694690"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APP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查看通知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查看已读或者未读通知，未读通知通知栏会推送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x-none"/>
                        <a:t>所有成员</a:t>
                      </a:r>
                      <a:endParaRPr lang="x-none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107950" y="-2730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弧形 11"/>
          <p:cNvSpPr/>
          <p:nvPr/>
        </p:nvSpPr>
        <p:spPr>
          <a:xfrm flipV="1">
            <a:off x="1524635" y="398463"/>
            <a:ext cx="1200150" cy="76200"/>
          </a:xfrm>
          <a:prstGeom prst="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4" name="弧形 13"/>
          <p:cNvSpPr/>
          <p:nvPr/>
        </p:nvSpPr>
        <p:spPr>
          <a:xfrm flipH="1" flipV="1">
            <a:off x="6959283" y="398463"/>
            <a:ext cx="1411288" cy="76200"/>
          </a:xfrm>
          <a:prstGeom prst="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5129" name="文本框 3"/>
          <p:cNvSpPr txBox="1"/>
          <p:nvPr/>
        </p:nvSpPr>
        <p:spPr>
          <a:xfrm>
            <a:off x="2673985" y="268605"/>
            <a:ext cx="4241165" cy="402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x-none" sz="20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企业内部沟通交流APP&amp;WEB</a:t>
            </a:r>
            <a:endParaRPr lang="x-none" altLang="en-US" sz="20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" y="909320"/>
            <a:ext cx="9528810" cy="46716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8"/>
          <p:cNvGrpSpPr/>
          <p:nvPr/>
        </p:nvGrpSpPr>
        <p:grpSpPr>
          <a:xfrm>
            <a:off x="3222625" y="1477963"/>
            <a:ext cx="2803525" cy="2730500"/>
            <a:chOff x="1572" y="2842"/>
            <a:chExt cx="4558" cy="4566"/>
          </a:xfrm>
        </p:grpSpPr>
        <p:sp>
          <p:nvSpPr>
            <p:cNvPr id="3" name="椭圆 2"/>
            <p:cNvSpPr/>
            <p:nvPr/>
          </p:nvSpPr>
          <p:spPr>
            <a:xfrm>
              <a:off x="1572" y="2842"/>
              <a:ext cx="4558" cy="4567"/>
            </a:xfrm>
            <a:prstGeom prst="ellipse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5" name="六边形 4"/>
            <p:cNvSpPr/>
            <p:nvPr/>
          </p:nvSpPr>
          <p:spPr>
            <a:xfrm>
              <a:off x="1685" y="3243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6" name="六边形 5"/>
            <p:cNvSpPr/>
            <p:nvPr/>
          </p:nvSpPr>
          <p:spPr>
            <a:xfrm rot="5400000">
              <a:off x="1657" y="3215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6150" name="文本框 14"/>
          <p:cNvSpPr txBox="1"/>
          <p:nvPr/>
        </p:nvSpPr>
        <p:spPr>
          <a:xfrm>
            <a:off x="3941763" y="2306638"/>
            <a:ext cx="1365250" cy="11010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Part2</a:t>
            </a:r>
            <a:endParaRPr lang="en-US" altLang="zh-CN" sz="32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需求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51" name="文本框 3"/>
          <p:cNvSpPr txBox="1"/>
          <p:nvPr/>
        </p:nvSpPr>
        <p:spPr>
          <a:xfrm>
            <a:off x="2715260" y="4554538"/>
            <a:ext cx="4213225" cy="3848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需求变更 暂时没有遇见用户的需求变更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8"/>
          <p:cNvGrpSpPr/>
          <p:nvPr/>
        </p:nvGrpSpPr>
        <p:grpSpPr>
          <a:xfrm>
            <a:off x="3222625" y="1477963"/>
            <a:ext cx="2803525" cy="2730500"/>
            <a:chOff x="1572" y="2842"/>
            <a:chExt cx="4558" cy="4566"/>
          </a:xfrm>
        </p:grpSpPr>
        <p:sp>
          <p:nvSpPr>
            <p:cNvPr id="3" name="椭圆 2"/>
            <p:cNvSpPr/>
            <p:nvPr/>
          </p:nvSpPr>
          <p:spPr>
            <a:xfrm>
              <a:off x="1572" y="2842"/>
              <a:ext cx="4558" cy="4567"/>
            </a:xfrm>
            <a:prstGeom prst="ellipse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5" name="六边形 4"/>
            <p:cNvSpPr/>
            <p:nvPr/>
          </p:nvSpPr>
          <p:spPr>
            <a:xfrm>
              <a:off x="1685" y="3243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6" name="六边形 5"/>
            <p:cNvSpPr/>
            <p:nvPr/>
          </p:nvSpPr>
          <p:spPr>
            <a:xfrm rot="5400000">
              <a:off x="1657" y="3215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6150" name="文本框 14"/>
          <p:cNvSpPr txBox="1"/>
          <p:nvPr/>
        </p:nvSpPr>
        <p:spPr>
          <a:xfrm>
            <a:off x="3941763" y="2306638"/>
            <a:ext cx="1365250" cy="11010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Part2</a:t>
            </a:r>
            <a:endParaRPr lang="en-US" altLang="zh-CN" sz="32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需求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51" name="文本框 3"/>
          <p:cNvSpPr txBox="1"/>
          <p:nvPr/>
        </p:nvSpPr>
        <p:spPr>
          <a:xfrm>
            <a:off x="2715260" y="4554538"/>
            <a:ext cx="4213225" cy="3848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需求变更 暂时没有遇见用户的需求变更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8194" name="组合 8"/>
          <p:cNvGrpSpPr/>
          <p:nvPr/>
        </p:nvGrpSpPr>
        <p:grpSpPr>
          <a:xfrm>
            <a:off x="3222625" y="1477963"/>
            <a:ext cx="2803525" cy="2730500"/>
            <a:chOff x="1572" y="2842"/>
            <a:chExt cx="4558" cy="4566"/>
          </a:xfrm>
        </p:grpSpPr>
        <p:sp>
          <p:nvSpPr>
            <p:cNvPr id="3" name="椭圆 2"/>
            <p:cNvSpPr/>
            <p:nvPr/>
          </p:nvSpPr>
          <p:spPr>
            <a:xfrm>
              <a:off x="1572" y="2842"/>
              <a:ext cx="4558" cy="4567"/>
            </a:xfrm>
            <a:prstGeom prst="ellipse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5" name="六边形 4"/>
            <p:cNvSpPr/>
            <p:nvPr/>
          </p:nvSpPr>
          <p:spPr>
            <a:xfrm>
              <a:off x="1685" y="3243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6" name="六边形 5"/>
            <p:cNvSpPr/>
            <p:nvPr/>
          </p:nvSpPr>
          <p:spPr>
            <a:xfrm rot="5400000">
              <a:off x="1657" y="3215"/>
              <a:ext cx="4310" cy="3745"/>
            </a:xfrm>
            <a:prstGeom prst="hexagon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8198" name="文本框 14"/>
          <p:cNvSpPr txBox="1"/>
          <p:nvPr/>
        </p:nvSpPr>
        <p:spPr>
          <a:xfrm>
            <a:off x="3941763" y="2306638"/>
            <a:ext cx="1365250" cy="11010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 algn="ctr"/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Part3</a:t>
            </a:r>
            <a:endParaRPr lang="en-US" altLang="zh-CN" sz="32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ctr"/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成员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9" name="文本框 3"/>
          <p:cNvSpPr txBox="1"/>
          <p:nvPr/>
        </p:nvSpPr>
        <p:spPr>
          <a:xfrm>
            <a:off x="3794125" y="4554538"/>
            <a:ext cx="4211638" cy="3848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每位成员完成的任务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1" name="图片 1" descr="0008020208471828_b"/>
          <p:cNvPicPr>
            <a:picLocks noChangeAspect="1"/>
          </p:cNvPicPr>
          <p:nvPr/>
        </p:nvPicPr>
        <p:blipFill>
          <a:blip r:embed="rId1"/>
          <a:srcRect b="5000"/>
          <a:stretch>
            <a:fillRect/>
          </a:stretch>
        </p:blipFill>
        <p:spPr>
          <a:xfrm>
            <a:off x="-95250" y="-34925"/>
            <a:ext cx="10255250" cy="6927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2" name="文本框 2"/>
          <p:cNvSpPr txBox="1"/>
          <p:nvPr/>
        </p:nvSpPr>
        <p:spPr>
          <a:xfrm>
            <a:off x="842328" y="1258888"/>
            <a:ext cx="8018462" cy="6591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/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陈潢：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/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1.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任务模块中，</a:t>
            </a:r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activity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流程引擎技术点；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0243" name="组合 12"/>
          <p:cNvGrpSpPr/>
          <p:nvPr/>
        </p:nvGrpSpPr>
        <p:grpSpPr>
          <a:xfrm>
            <a:off x="2098675" y="268288"/>
            <a:ext cx="5626100" cy="385125"/>
            <a:chOff x="3306" y="423"/>
            <a:chExt cx="8860" cy="605"/>
          </a:xfrm>
        </p:grpSpPr>
        <p:sp>
          <p:nvSpPr>
            <p:cNvPr id="12" name="弧形 11"/>
            <p:cNvSpPr/>
            <p:nvPr/>
          </p:nvSpPr>
          <p:spPr>
            <a:xfrm flipV="1">
              <a:off x="3306" y="627"/>
              <a:ext cx="1890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4" name="弧形 13"/>
            <p:cNvSpPr/>
            <p:nvPr/>
          </p:nvSpPr>
          <p:spPr>
            <a:xfrm flipH="1" flipV="1">
              <a:off x="9942" y="627"/>
              <a:ext cx="2224" cy="120"/>
            </a:xfrm>
            <a:prstGeom prst="arc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246" name="文本框 3"/>
            <p:cNvSpPr txBox="1"/>
            <p:nvPr/>
          </p:nvSpPr>
          <p:spPr>
            <a:xfrm>
              <a:off x="5477" y="423"/>
              <a:ext cx="4330" cy="60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indent="0"/>
              <a:r>
                <a: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Project Tasks </a:t>
              </a:r>
              <a:r>
                <a: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项目任务</a:t>
              </a:r>
              <a:endPara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945</Words>
  <Application>Kingsoft Office WPP</Application>
  <PresentationFormat/>
  <Paragraphs>158</Paragraphs>
  <Slides>16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余仁杰</dc:creator>
  <cp:lastModifiedBy>lxs</cp:lastModifiedBy>
  <cp:revision>17</cp:revision>
  <dcterms:created xsi:type="dcterms:W3CDTF">2017-07-13T10:50:39Z</dcterms:created>
  <dcterms:modified xsi:type="dcterms:W3CDTF">2017-07-13T10:50:39Z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2052-10.1.0.5672</vt:lpwstr>
  </property>
</Properties>
</file>